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  <p:sldId id="279" r:id="rId27"/>
    <p:sldId id="282" r:id="rId28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zCkyeK2qZ/HnvTmhfuT3QBSIe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39"/>
    <a:srgbClr val="FFEDBF"/>
    <a:srgbClr val="FFD7C1"/>
    <a:srgbClr val="D9DBE1"/>
    <a:srgbClr val="7150A0"/>
    <a:srgbClr val="00B1C2"/>
    <a:srgbClr val="92C14E"/>
    <a:srgbClr val="FDC212"/>
    <a:srgbClr val="FE7828"/>
    <a:srgbClr val="808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4"/>
  </p:normalViewPr>
  <p:slideViewPr>
    <p:cSldViewPr snapToGrid="0" snapToObjects="1" showGuides="1">
      <p:cViewPr>
        <p:scale>
          <a:sx n="200" d="100"/>
          <a:sy n="200" d="100"/>
        </p:scale>
        <p:origin x="144" y="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6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PE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PE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PE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PE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PE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PE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5C17607A-33E9-D44E-A50A-016363C08081}"/>
              </a:ext>
            </a:extLst>
          </p:cNvPr>
          <p:cNvSpPr/>
          <p:nvPr userDrawn="1"/>
        </p:nvSpPr>
        <p:spPr>
          <a:xfrm>
            <a:off x="7379148" y="5371562"/>
            <a:ext cx="136928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b="0" i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© ISIL. Todos los derechos reservados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6AE340A-C3B3-6045-9665-862F24E1EF4D}"/>
              </a:ext>
            </a:extLst>
          </p:cNvPr>
          <p:cNvSpPr txBox="1"/>
          <p:nvPr userDrawn="1"/>
        </p:nvSpPr>
        <p:spPr>
          <a:xfrm>
            <a:off x="876300" y="5340784"/>
            <a:ext cx="1681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PROGRAMACIÓN WEB I  •  TEMA 07</a:t>
            </a:r>
            <a:endParaRPr lang="es-ES" sz="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A779C5-82DD-5A45-B3F8-3F1D74A5BB7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800" userDrawn="1">
          <p15:clr>
            <a:srgbClr val="F26B43"/>
          </p15:clr>
        </p15:guide>
        <p15:guide id="3" orient="horz" pos="303" userDrawn="1">
          <p15:clr>
            <a:srgbClr val="F26B43"/>
          </p15:clr>
        </p15:guide>
        <p15:guide id="4" orient="horz" pos="575" userDrawn="1">
          <p15:clr>
            <a:srgbClr val="F26B43"/>
          </p15:clr>
        </p15:guide>
        <p15:guide id="5" orient="horz" pos="3297" userDrawn="1">
          <p15:clr>
            <a:srgbClr val="F26B43"/>
          </p15:clr>
        </p15:guide>
        <p15:guide id="6" pos="2767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5465" userDrawn="1">
          <p15:clr>
            <a:srgbClr val="F26B43"/>
          </p15:clr>
        </p15:guide>
        <p15:guide id="9" pos="317" userDrawn="1">
          <p15:clr>
            <a:srgbClr val="F26B43"/>
          </p15:clr>
        </p15:guide>
        <p15:guide id="10" pos="4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40022C0-A3A2-BF49-BC1E-328C7CD3D0DC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2FB479-381C-B240-923E-4175085A8F13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</a:rPr>
              <a:t>PROGRAMACIÓN WEB I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8738C9-BC77-7F40-B42E-58541DED69B2}"/>
              </a:ext>
            </a:extLst>
          </p:cNvPr>
          <p:cNvSpPr/>
          <p:nvPr/>
        </p:nvSpPr>
        <p:spPr>
          <a:xfrm>
            <a:off x="503238" y="3219842"/>
            <a:ext cx="2845526" cy="1828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lvl="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  <a:sym typeface="Calibri"/>
              </a:rPr>
              <a:t>Uso de la cláusula SQL LIMIT y ORDER BY</a:t>
            </a:r>
          </a:p>
          <a:p>
            <a:pPr marL="177800" lvl="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  <a:sym typeface="Calibri"/>
              </a:rPr>
              <a:t>Creación de un servicio web que al recibir parámetros permita ordenar una tabla por determinada columna y que muestre una cantidad de filas para paginación</a:t>
            </a:r>
            <a:endParaRPr lang="es-PE" sz="1000" dirty="0">
              <a:latin typeface="Graphik-Medium" charset="0"/>
            </a:endParaRPr>
          </a:p>
          <a:p>
            <a:pPr marL="177800" lvl="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  <a:sym typeface="Calibri"/>
              </a:rPr>
              <a:t>Prueba del servicio con POSTMAN</a:t>
            </a:r>
          </a:p>
          <a:p>
            <a:pPr marL="177800" lvl="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  <a:sym typeface="Calibri"/>
              </a:rPr>
              <a:t>Implementación de la funcionalidad en una tabla HTML, del ordenamiento y paginación, consultando el servicio web creado para ello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7A87E2-B4E4-CA4E-9DDC-C0090272662A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82C1B2"/>
                </a:solidFill>
                <a:latin typeface="Calibri" charset="0"/>
                <a:ea typeface="Calibri" charset="0"/>
                <a:cs typeface="Calibri" charset="0"/>
              </a:rPr>
              <a:t>TEMA 07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577A023-2343-FB47-9DC6-7CA00ACD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9D1C636-B40E-2B4B-99CA-D48C43B5E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0"/>
            <a:ext cx="5391150" cy="5715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E3BB1F4-3CCA-6243-A9A9-0EA9C80E9440}"/>
              </a:ext>
            </a:extLst>
          </p:cNvPr>
          <p:cNvSpPr/>
          <p:nvPr/>
        </p:nvSpPr>
        <p:spPr>
          <a:xfrm>
            <a:off x="503239" y="2177570"/>
            <a:ext cx="3056852" cy="7755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2800" dirty="0">
                <a:latin typeface="Graphik-Medium" charset="0"/>
                <a:ea typeface="Graphik-Medium" charset="0"/>
                <a:cs typeface="Graphik-Medium" charset="0"/>
              </a:rPr>
              <a:t>PAGINACIÓN Y</a:t>
            </a:r>
            <a:br>
              <a:rPr lang="es-PE" sz="2800" dirty="0">
                <a:latin typeface="Graphik-Medium" charset="0"/>
                <a:ea typeface="Graphik-Medium" charset="0"/>
                <a:cs typeface="Graphik-Medium" charset="0"/>
              </a:rPr>
            </a:br>
            <a:r>
              <a:rPr lang="es-PE" sz="2800" b="1" dirty="0">
                <a:latin typeface="Graphik Bold" charset="0"/>
                <a:ea typeface="Graphik Bold" charset="0"/>
                <a:cs typeface="Graphik Bold" charset="0"/>
              </a:rPr>
              <a:t>ORDENAMIENTO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841C4433-0EC4-714A-B0FC-2E1CCB039639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CREACIÓN DE UN SERVICIO WEB QUE AL RECIBIR PARÁMETROS PERMITA ORDENAR UNA TABLA POR DETERMINADA COLUMNA Y QUE MUESTRE UNA CANTIDAD DE FILAS PARA PAGINACIÓN</a:t>
            </a:r>
            <a:endParaRPr lang="es-PE" sz="8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821AC1-6028-C946-BADD-D7C39CD7B072}"/>
              </a:ext>
            </a:extLst>
          </p:cNvPr>
          <p:cNvSpPr txBox="1"/>
          <p:nvPr/>
        </p:nvSpPr>
        <p:spPr>
          <a:xfrm>
            <a:off x="503238" y="912813"/>
            <a:ext cx="8081962" cy="41580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 WEB PAGINANDO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s-PE" sz="1800" b="1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include 'DbConnect.php';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$numeropagina = $_POST["numeropagina"];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$filaspagina = 10;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$filainicio = $numeropagina * $filaspagina;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$objDb = new DbConnect;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$cn = $objDb-&gt;connect();    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$sql = "SELECT *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FROM proveedores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LIMIT $filainicio, $filaspagina";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$rs = $cn-&gt;prepare($sql);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$rs-&gt;execute();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$rows = $rs-&gt;fetchAll(PDO::FETCH_ASSOC);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echo json_encode($rows);</a:t>
            </a:r>
            <a:endParaRPr lang="es-PE" sz="1200" dirty="0"/>
          </a:p>
          <a:p>
            <a:pPr marL="0" marR="0" lvl="0" indent="0" algn="l" rtl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lang="es-PE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5E3EAF2-6962-3343-A099-B57DBD5BC36F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1EC799-70F2-614A-9DFE-7F1F82B36C14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PRUEBA DEL SERVICIO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CON POSTMAN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0B8100-00AA-4C4D-B745-B5C72B27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8097F745-6960-634A-9486-FABA15EB89C6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PRUEBA DEL SERVICIO CON POSTMAN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7AF64D-C7F7-0F48-9E21-29CF423AE97F}"/>
              </a:ext>
            </a:extLst>
          </p:cNvPr>
          <p:cNvSpPr txBox="1"/>
          <p:nvPr/>
        </p:nvSpPr>
        <p:spPr>
          <a:xfrm>
            <a:off x="503238" y="912813"/>
            <a:ext cx="8172450" cy="7417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PROBANDO EL SERVICIO CON POSTMAN</a:t>
            </a:r>
          </a:p>
          <a:p>
            <a:pPr marL="171450" marR="0" lvl="0" indent="-1714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Empleando POSTMAN se prueban los servicios indicando las variables de formulario para poder enviar los datos.</a:t>
            </a:r>
            <a:endParaRPr lang="es-PE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2591C46-1B14-6745-814E-448C6D5EB217}"/>
              </a:ext>
            </a:extLst>
          </p:cNvPr>
          <p:cNvSpPr/>
          <p:nvPr/>
        </p:nvSpPr>
        <p:spPr>
          <a:xfrm>
            <a:off x="503238" y="1346200"/>
            <a:ext cx="8172450" cy="3887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3" name="Google Shape;11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977" y="1620932"/>
            <a:ext cx="5618046" cy="3338323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503238" y="918729"/>
            <a:ext cx="4470900" cy="2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PROBANDO EL SERVICIO CON POSTMAN</a:t>
            </a:r>
            <a:endParaRPr sz="1600" b="1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D1CD9A-6130-414E-B522-381144AAD2D3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PRUEBA DEL SERVICIO CON POSTMAN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0122865-319A-2047-9497-3DBC303AF6DB}"/>
              </a:ext>
            </a:extLst>
          </p:cNvPr>
          <p:cNvSpPr/>
          <p:nvPr/>
        </p:nvSpPr>
        <p:spPr>
          <a:xfrm>
            <a:off x="503238" y="1346200"/>
            <a:ext cx="8172450" cy="3887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0" name="Google Shape;12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3506" y="1825053"/>
            <a:ext cx="5076988" cy="3032697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82456C9F-EC73-694F-9FCB-46B30BE0F190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PRUEBA DEL SERVICIO CON POSTMAN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4;p12">
            <a:extLst>
              <a:ext uri="{FF2B5EF4-FFF2-40B4-BE49-F238E27FC236}">
                <a16:creationId xmlns:a16="http://schemas.microsoft.com/office/drawing/2014/main" id="{8177505B-A4A8-F848-BC8B-86C9FF2E7A85}"/>
              </a:ext>
            </a:extLst>
          </p:cNvPr>
          <p:cNvSpPr txBox="1">
            <a:spLocks/>
          </p:cNvSpPr>
          <p:nvPr/>
        </p:nvSpPr>
        <p:spPr>
          <a:xfrm>
            <a:off x="503238" y="918729"/>
            <a:ext cx="4470900" cy="2546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PROBANDO EL SERVICIO CON POSTMAN</a:t>
            </a:r>
            <a:endParaRPr lang="es-PE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F87C279-ED9D-234E-86E9-CC7DBE553A27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217D8C-9037-8045-B2B4-1CB292F0CDE4}"/>
              </a:ext>
            </a:extLst>
          </p:cNvPr>
          <p:cNvSpPr txBox="1"/>
          <p:nvPr/>
        </p:nvSpPr>
        <p:spPr>
          <a:xfrm>
            <a:off x="1008062" y="3169972"/>
            <a:ext cx="7667626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4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IMPLEMENTACIÓN DE LA FUNCIONALIDAD 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PE" sz="24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EN UNA TABLA HTML, DEL ORDENAMIENTO Y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</a:rPr>
              <a:t>PAGINACIÓN, CONSULTANDO EL SERVICIO </a:t>
            </a:r>
            <a:br>
              <a:rPr lang="es-PE" sz="2400" b="1" dirty="0">
                <a:solidFill>
                  <a:schemeClr val="bg1"/>
                </a:solidFill>
                <a:latin typeface="Graphik Bold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</a:rPr>
              <a:t>WEB</a:t>
            </a:r>
            <a:r>
              <a:rPr lang="es-PE" sz="2400" b="1" dirty="0">
                <a:solidFill>
                  <a:schemeClr val="bg1"/>
                </a:solidFill>
                <a:latin typeface="Graphik Regular" charset="0"/>
              </a:rPr>
              <a:t> </a:t>
            </a:r>
            <a:r>
              <a:rPr lang="es-PE" sz="24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CREADO PARA ELLO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5116F1-80BA-B141-95DA-14F7AAFE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503238" y="912812"/>
            <a:ext cx="7834312" cy="71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PROCEDIMIENTOS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crear la interfaz se emplean componentes de Bootstrap y tablas con íconos para el envío de datos al servidor.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1E5577E-E90C-F045-8CBB-96711EAB9043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IMPLEMENTACIÓN DE LA FUNCIONALIDAD EN UNA TABLA HTML, DEL ORDENAMIENTO Y PAGINACIÓN, CONSULTANDO EL SERVICIO WEB CREADO PARA ELLO</a:t>
            </a:r>
            <a:endParaRPr lang="es-PE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097E80-1707-BA48-9D3F-F0B27FEB8A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29"/>
          <a:stretch/>
        </p:blipFill>
        <p:spPr>
          <a:xfrm>
            <a:off x="503238" y="1892300"/>
            <a:ext cx="8176942" cy="33416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00939" y="1899195"/>
            <a:ext cx="5381539" cy="25394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CC7D1F-6307-4E41-8C55-B7D1A579F095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IMPLEMENTACIÓN DE LA FUNCIONALIDAD EN UNA TABLA HTML, DEL ORDENAMIENTO Y PAGINACIÓN, CONSULTANDO EL SERVICIO WEB CREADO PARA ELLO</a:t>
            </a:r>
            <a:endParaRPr lang="es-PE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0844CF2-F820-6A44-BE0C-248F23A58469}"/>
              </a:ext>
            </a:extLst>
          </p:cNvPr>
          <p:cNvSpPr txBox="1"/>
          <p:nvPr/>
        </p:nvSpPr>
        <p:spPr>
          <a:xfrm>
            <a:off x="503238" y="917576"/>
            <a:ext cx="8176942" cy="5693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 PAGINATION DE BOOTSTRAP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contiene un componente navigation para implementar la interfaz de navegación.</a:t>
            </a:r>
            <a:endParaRPr lang="es-PE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 descr="reactjs - react-bootstrap-table sorting does not work properly on number  field - Stack Overflow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756479" y="2180120"/>
            <a:ext cx="5631042" cy="21550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C6844-3D44-E04D-91F2-B665328A604E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IMPLEMENTACIÓN DE LA FUNCIONALIDAD EN UNA TABLA HTML, DEL ORDENAMIENTO Y PAGINACIÓN, CONSULTANDO EL SERVICIO WEB CREADO PARA ELLO</a:t>
            </a:r>
            <a:endParaRPr lang="es-PE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D3C89C-3AF6-C24A-92EF-98377FCD83B0}"/>
              </a:ext>
            </a:extLst>
          </p:cNvPr>
          <p:cNvSpPr txBox="1"/>
          <p:nvPr/>
        </p:nvSpPr>
        <p:spPr>
          <a:xfrm>
            <a:off x="503238" y="912813"/>
            <a:ext cx="8176942" cy="8156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PARA ORDENAMIENTO DE UNA TABLA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puede seleccionar haciendo clic en una columna y empleando iconos de Bootstrap:</a:t>
            </a:r>
            <a:b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 class="bi bi-caret-down-fill"&gt;&lt;/i&gt;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503238" y="920023"/>
            <a:ext cx="8176942" cy="78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puede implementar ordenamiento y paginación en el lado del cliente empleando métodos JavaScript.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06BD5FC-27C5-4C41-8A8F-D8B70DEBAE7D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IMPLEMENTACIÓN DE LA FUNCIONALIDAD EN UNA TABLA HTML, DEL ORDENAMIENTO Y PAGINACIÓN, CONSULTANDO EL SERVICIO WEB CREADO PARA ELLO</a:t>
            </a:r>
            <a:endParaRPr lang="es-PE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D86D47-2966-174C-B2A6-C2E9F53646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238" y="2006600"/>
            <a:ext cx="8176942" cy="32273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F4352E0-B81F-3D46-AB77-EF779F88987C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543AE8-A6B3-114A-AC30-52110BDF7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C3DE032-CED4-5C49-B4A9-87951D73CC90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1B2E7D-87FB-314D-8F19-A6C838190AE1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B0E698-7FB4-AE47-8231-A5B1454392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711020-A219-DD48-BEF8-28E70BDC5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44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7AB38F91-ACE5-524D-86FD-4BF28B3964E6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IMPLEMENTACIÓN DE LA FUNCIONALIDAD EN UNA TABLA HTML, DEL ORDENAMIENTO Y PAGINACIÓN, CONSULTANDO EL SERVICIO WEB CREADO PARA ELLO</a:t>
            </a:r>
            <a:endParaRPr lang="es-PE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74FDAF1-4DE6-6F4F-8339-E0576D081975}"/>
              </a:ext>
            </a:extLst>
          </p:cNvPr>
          <p:cNvSpPr txBox="1"/>
          <p:nvPr/>
        </p:nvSpPr>
        <p:spPr>
          <a:xfrm>
            <a:off x="503238" y="912813"/>
            <a:ext cx="4572000" cy="28315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ORDENAMIENTO CON JAVASCRIPT</a:t>
            </a:r>
          </a:p>
          <a:p>
            <a:pPr marL="171450" marR="0" lvl="0" indent="-17145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siguiente arreglo:</a:t>
            </a:r>
            <a:endParaRPr lang="es-PE" sz="16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let personas = [</a:t>
            </a:r>
            <a:endParaRPr lang="es-PE" sz="16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'Ana', edad: 25 },</a:t>
            </a:r>
            <a:endParaRPr lang="es-PE" sz="16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'Juan', edad: 30 },</a:t>
            </a:r>
            <a:endParaRPr lang="es-PE" sz="16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'Luis', edad: 20 },</a:t>
            </a:r>
            <a:endParaRPr lang="es-PE" sz="16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'Ana', edad: 20 },</a:t>
            </a:r>
            <a:endParaRPr lang="es-PE" sz="16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'Pedro', edad: 30 }</a:t>
            </a:r>
            <a:endParaRPr lang="es-PE" sz="16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lang="es-PE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D7AD5A7A-1342-6B49-8F36-37AE22BA335E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IMPLEMENTACIÓN DE LA FUNCIONALIDAD EN UNA TABLA HTML, DEL ORDENAMIENTO Y PAGINACIÓN, CONSULTANDO EL SERVICIO WEB CREADO PARA ELLO</a:t>
            </a:r>
            <a:endParaRPr lang="es-PE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01A82C-33D6-0741-AE60-CE54FB5FD17B}"/>
              </a:ext>
            </a:extLst>
          </p:cNvPr>
          <p:cNvSpPr txBox="1"/>
          <p:nvPr/>
        </p:nvSpPr>
        <p:spPr>
          <a:xfrm>
            <a:off x="503238" y="912813"/>
            <a:ext cx="4572000" cy="31085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ORDENAMIENTO CON JAVASCRIPT</a:t>
            </a:r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personas.sort((a, b) =&gt; {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(a.edad === b.edad) {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// Si las edades son iguales, ordenar por nombre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a.nombre.localeCompare(b.nombre);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// De lo contrario, ordenar por edad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a.edad - b.edad;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lang="es-PE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BCDFBE96-136B-B749-8B28-00E44771C32C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IMPLEMENTACIÓN DE LA FUNCIONALIDAD EN UNA TABLA HTML, DEL ORDENAMIENTO Y PAGINACIÓN, CONSULTANDO EL SERVICIO WEB CREADO PARA ELLO</a:t>
            </a:r>
            <a:endParaRPr lang="es-PE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909428-E42D-794D-A7B3-967E2BF41EC3}"/>
              </a:ext>
            </a:extLst>
          </p:cNvPr>
          <p:cNvSpPr txBox="1"/>
          <p:nvPr/>
        </p:nvSpPr>
        <p:spPr>
          <a:xfrm>
            <a:off x="503238" y="912813"/>
            <a:ext cx="6170612" cy="333937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ORDENAMIENTO CON JAVASCRIPT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sz="1600" b="1" dirty="0">
              <a:solidFill>
                <a:schemeClr val="dk1"/>
              </a:solidFill>
              <a:latin typeface="Calibri"/>
              <a:ea typeface="Consolas"/>
              <a:cs typeface="Calibri"/>
              <a:sym typeface="Calibri"/>
            </a:endParaRPr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console.log(personas);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Salida: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'Ana', edad: 20 },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'Luis', edad: 20 },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'Ana', edad: 25 },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'Juan', edad: 30 },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'Pedro', edad: 30 }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lang="es-PE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D70FBC-E4BB-E742-AED3-B9A1067489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912812"/>
            <a:ext cx="4392612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465B8A9A-767F-9F46-B685-B59F23800E10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IMPLEMENTACIÓN DE LA FUNCIONALIDAD EN UNA TABLA HTML, DEL ORDENAMIENTO Y PAGINACIÓN, CONSULTANDO EL SERVICIO WEB CREADO PARA ELLO</a:t>
            </a:r>
            <a:endParaRPr lang="es-PE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EE8417-CA9E-EB47-944A-60202F9C39C3}"/>
              </a:ext>
            </a:extLst>
          </p:cNvPr>
          <p:cNvSpPr txBox="1"/>
          <p:nvPr/>
        </p:nvSpPr>
        <p:spPr>
          <a:xfrm>
            <a:off x="503238" y="912813"/>
            <a:ext cx="7207250" cy="16784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PAGINACIÓN CON JAVASCRIPT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paginacion(arreglo, elementosPorPagina, numeroDePagina) {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const inicio = (numeroDePagina - 1) * elementosPorPagina;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const fin = inicio + elementosPorPagina;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arreglo.slice(inicio, fin);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s-PE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AD3E8326-4F55-3642-A53B-CDC20E77B335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IMPLEMENTACIÓN DE LA FUNCIONALIDAD EN UNA TABLA HTML, DEL ORDENAMIENTO Y PAGINACIÓN, CONSULTANDO EL SERVICIO WEB CREADO PARA ELLO</a:t>
            </a:r>
            <a:endParaRPr lang="es-PE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D64E4C-3E20-7645-BBDA-C937062BEC4D}"/>
              </a:ext>
            </a:extLst>
          </p:cNvPr>
          <p:cNvSpPr txBox="1"/>
          <p:nvPr/>
        </p:nvSpPr>
        <p:spPr>
          <a:xfrm>
            <a:off x="503238" y="912813"/>
            <a:ext cx="8235680" cy="37538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PAGINACIÓN CON JAVASCRIPT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let elementosPorPagina = 3;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let numeroDePagina = 2;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let pagina = paginacion(personas, elementosPorPagina, numeroDePagina);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console.log(pagina);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Salida: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'Pedro', edad: 30 },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'Sofia', edad: 27 },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nombre: 'Maria', edad: 22 }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lang="es-PE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P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  <a:endParaRPr lang="es-PE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8897BFA-B7FC-4042-8DA8-9443FFEE94EA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798CFD7-C708-7E47-BDF7-C5326259C30D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CD047161-E066-AA45-BE1E-22805960E5B5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4AD1AB5-3A24-BC4F-B470-67AA53C47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B71863BC-AC10-934E-A323-2FA7037E4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0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3DEC2B5B-86A0-3D4F-A8AB-86ACC25D7623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672A407-BCD1-0A45-A438-E6B863499C03}"/>
              </a:ext>
            </a:extLst>
          </p:cNvPr>
          <p:cNvSpPr txBox="1"/>
          <p:nvPr/>
        </p:nvSpPr>
        <p:spPr>
          <a:xfrm>
            <a:off x="1279545" y="912813"/>
            <a:ext cx="5705454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SQL provee instrucciones o cláusulas para poder ordenar ascendentemente o descendentemente datos.</a:t>
            </a:r>
            <a:endParaRPr lang="es-PE" dirty="0">
              <a:solidFill>
                <a:schemeClr val="tx1"/>
              </a:solidFill>
            </a:endParaRPr>
          </a:p>
          <a:p>
            <a:pPr marL="1079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PE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 puede mostrar datos paginados según se requiera empleando la cláusula LIMIT de SQL.</a:t>
            </a:r>
            <a:endParaRPr lang="es-PE" dirty="0">
              <a:solidFill>
                <a:schemeClr val="tx1"/>
              </a:solidFill>
            </a:endParaRPr>
          </a:p>
          <a:p>
            <a:pPr marL="1079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PE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Este tipo de procedimiento facilita mejor la lectura de un conjunto de datos </a:t>
            </a:r>
            <a:br>
              <a:rPr lang="es-PE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 usuario.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D1F860-5772-174D-9C94-AEB31377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58B276A-BC21-3F46-B766-994393D5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239910"/>
            <a:ext cx="114138" cy="1175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FFC0CF-AACA-8C43-8052-D8969E2DE9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BA35B085-AAFF-AC49-81F3-9170962E6661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86972B-7132-574A-88D0-7C04E2125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601956"/>
            <a:ext cx="114138" cy="117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2C3A6BF-45C0-7949-9B04-F9596B0BC902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2E8D20-D956-D040-A34C-E6D352A1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0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BAFB30-5574-7E48-BAA6-F375B2A1289D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6696F534-2621-E548-B908-3AD5417F08A5}"/>
              </a:ext>
            </a:extLst>
          </p:cNvPr>
          <p:cNvSpPr txBox="1"/>
          <p:nvPr/>
        </p:nvSpPr>
        <p:spPr>
          <a:xfrm>
            <a:off x="1282298" y="918372"/>
            <a:ext cx="5521727" cy="299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s-P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Para la facilidad del usuario, al presentar datos en una aplicación es importante mostrar los datos ordenados ascendentemente o descendentemente.</a:t>
            </a:r>
          </a:p>
          <a:p>
            <a:pPr>
              <a:buClr>
                <a:schemeClr val="dk1"/>
              </a:buClr>
              <a:buSzPts val="1600"/>
            </a:pPr>
            <a:endParaRPr lang="es-PE" dirty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buClr>
                <a:schemeClr val="dk1"/>
              </a:buClr>
              <a:buSzPts val="1600"/>
            </a:pPr>
            <a:r>
              <a:rPr lang="es-P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Si la cantidad de datos es significativa, también es conveniente mostrarlo en partes; es decir, en páginas o paginado de 10 en 10, de 20 en 20 o según se requiera.</a:t>
            </a:r>
            <a:endParaRPr lang="es-PE" dirty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s-P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PE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sesión:</a:t>
            </a:r>
            <a:endParaRPr lang="es-PE" sz="1400" dirty="0">
              <a:latin typeface="Calibri"/>
              <a:ea typeface="Calibri"/>
              <a:cs typeface="Calibri"/>
              <a:sym typeface="Calibri"/>
            </a:endParaRPr>
          </a:p>
          <a:p>
            <a:pPr marL="177800" lvl="1" indent="-165100"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PE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Aplicarás el ordenamiento ascendente o descendente.</a:t>
            </a:r>
            <a:endParaRPr lang="es-PE" spc="-10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65100"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PE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Mostrarás datos paginados de 10 en 10 o de 20 en 20 según se requiera.</a:t>
            </a:r>
            <a:endParaRPr lang="es-PE" spc="-10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65100"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PE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Aprenderás el uso de instrucciones ORDER de SQL para ordenamiento.</a:t>
            </a:r>
            <a:endParaRPr lang="es-PE" spc="-10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65100"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PE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Usarás la cláusula LIMIT de SQL para recuperar una cantidad limitada </a:t>
            </a:r>
            <a:br>
              <a:rPr lang="es-PE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r>
              <a:rPr lang="es-PE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de datos.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0CE5BB-554B-C04F-9E18-4F2438FD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29CCDA-D99B-E84E-AB97-AA2D45F1CF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DC3C59E-E7E4-7643-9DAE-0F500A5686E5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4273EC7-2F7A-544A-9037-13D632F5E275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69A5FAA-7A9B-F74D-AD41-465EC61A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2636619"/>
            <a:ext cx="117851" cy="121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C6E4221-3A89-2E46-83AD-199EE0FBA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1828544"/>
            <a:ext cx="117851" cy="121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7F28070-A9E0-C049-BBBA-B533296A80E3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77A4F3-E7BC-2A40-B6B4-67085012A4CB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USO DE LA CLÁUSULA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SQL LIMIT Y ORDER BY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AC86A9-63FB-4841-BCF7-EFD66FEB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503239" y="912813"/>
            <a:ext cx="8172450" cy="407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CLÁUSULA ORDER BY</a:t>
            </a:r>
          </a:p>
          <a:p>
            <a:pPr marL="171450" marR="0" lvl="0" indent="-171450" algn="l" rtl="0"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emplea para ordenar los resultados de una consulta en orden ascendente o descendente, según uno o más columnas o campos. </a:t>
            </a:r>
          </a:p>
          <a:p>
            <a:pPr marR="0" lvl="0" algn="l" rtl="0"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/>
          </a:p>
          <a:p>
            <a:pPr marL="171450" marR="0" lvl="0" indent="-171450" algn="l" rtl="0"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es muy útil para que el usuario organice sus datos de una manera específica antes de procesarlos o mostrarlos.</a:t>
            </a:r>
          </a:p>
          <a:p>
            <a:pPr marR="0" lvl="0" algn="l" rtl="0"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/>
          </a:p>
          <a:p>
            <a:pPr marL="171450" marR="0" lvl="0" indent="-171450" algn="l" rtl="0"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Sintaxis:</a:t>
            </a:r>
            <a:endParaRPr sz="1600" dirty="0"/>
          </a:p>
          <a:p>
            <a:pPr marL="177800" marR="0" lvl="1" algn="l" rtl="0"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columnas</a:t>
            </a:r>
            <a:endParaRPr sz="16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77800" marR="0" lvl="1" algn="l" rtl="0"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FROM tabla</a:t>
            </a:r>
            <a:endParaRPr sz="16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77800" marR="0" lvl="1" algn="l" rtl="0"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None/>
            </a:pPr>
            <a:r>
              <a:rPr lang="es-PE" sz="1600" b="0" i="0" u="none" strike="noStrike" cap="none" dirty="0">
                <a:solidFill>
                  <a:srgbClr val="EE4639"/>
                </a:solidFill>
                <a:latin typeface="Consolas"/>
                <a:ea typeface="Consolas"/>
                <a:cs typeface="Consolas"/>
                <a:sym typeface="Consolas"/>
              </a:rPr>
              <a:t>ORDER BY </a:t>
            </a: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columna1 [ASC|DESC], columna2 [ASC|DESC], ...;</a:t>
            </a:r>
          </a:p>
          <a:p>
            <a:pPr marL="177800" marR="0" lvl="1" algn="l" rtl="0"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siguiente ejemplo, la consulta devuelve los datos ordenados por la columna o campo nombres en forma ascendente: </a:t>
            </a:r>
            <a:endParaRPr sz="1600" dirty="0"/>
          </a:p>
          <a:p>
            <a:pPr marL="177800" marR="0" lvl="1" algn="l" rtl="0"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*</a:t>
            </a:r>
            <a:endParaRPr sz="1600" dirty="0"/>
          </a:p>
          <a:p>
            <a:pPr marL="177800" marR="0" lvl="1" algn="l" rtl="0"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FROM clientes</a:t>
            </a:r>
            <a:endParaRPr sz="1600" dirty="0"/>
          </a:p>
          <a:p>
            <a:pPr marL="177800" marR="0" lvl="1" algn="l" rtl="0"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None/>
            </a:pPr>
            <a:r>
              <a:rPr lang="es-PE" sz="1600" b="0" i="0" u="none" strike="noStrike" cap="none" dirty="0">
                <a:solidFill>
                  <a:srgbClr val="EE4639"/>
                </a:solidFill>
                <a:latin typeface="Consolas"/>
                <a:ea typeface="Consolas"/>
                <a:cs typeface="Consolas"/>
                <a:sym typeface="Consolas"/>
              </a:rPr>
              <a:t>ORDER BY </a:t>
            </a: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nombres;</a:t>
            </a:r>
            <a:endParaRPr sz="16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861D99-0A2A-6745-8C24-F60C9B09351F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USO DE LA CLÁUSULA SQL LIMIT Y ORDER BY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body" idx="1"/>
          </p:nvPr>
        </p:nvSpPr>
        <p:spPr>
          <a:xfrm>
            <a:off x="503238" y="921834"/>
            <a:ext cx="8176942" cy="422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CLÁUSULA LIMIT</a:t>
            </a:r>
          </a:p>
          <a:p>
            <a:pPr marL="171450" marR="0" lvl="0" indent="-171450" algn="l" rtl="0"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utiliza para especificar el número máximo de filas que se deben devolver en una consulta.</a:t>
            </a:r>
          </a:p>
          <a:p>
            <a:pPr marR="0" lvl="0" algn="l" rtl="0">
              <a:spcAft>
                <a:spcPts val="0"/>
              </a:spcAft>
              <a:buClr>
                <a:schemeClr val="dk1"/>
              </a:buClr>
              <a:buSzPct val="100000"/>
            </a:pPr>
            <a:endParaRPr sz="1600" dirty="0"/>
          </a:p>
          <a:p>
            <a:pPr marL="171450" marR="0" lvl="0" indent="-171450" algn="l" rtl="0"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especialmente útil cuando se desea paginar resultados.</a:t>
            </a:r>
          </a:p>
          <a:p>
            <a:pPr marR="0" lvl="0" algn="l" rtl="0">
              <a:spcAft>
                <a:spcPts val="0"/>
              </a:spcAft>
              <a:buClr>
                <a:schemeClr val="dk1"/>
              </a:buClr>
              <a:buSzPct val="100000"/>
            </a:pPr>
            <a:endParaRPr sz="1600" dirty="0"/>
          </a:p>
          <a:p>
            <a:pPr marL="171450" marR="0" lvl="0" indent="-171450" algn="l" rtl="0"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 permite limitar la cantidad de datos recuperados para mejorar el rendimiento de la consulta.</a:t>
            </a:r>
          </a:p>
          <a:p>
            <a:pPr marR="0" lvl="0" algn="l" rtl="0">
              <a:spcAft>
                <a:spcPts val="0"/>
              </a:spcAft>
              <a:buClr>
                <a:schemeClr val="dk1"/>
              </a:buClr>
              <a:buSzPct val="100000"/>
            </a:pPr>
            <a:endParaRPr sz="1600" dirty="0"/>
          </a:p>
          <a:p>
            <a:pPr marL="171450" marR="0" lvl="0" indent="-171450" algn="l" rtl="0"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Sintaxis:</a:t>
            </a:r>
            <a:endParaRPr sz="1600" dirty="0"/>
          </a:p>
          <a:p>
            <a:pPr marL="177800" marR="0" lvl="1" algn="l" rtl="0"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columnas</a:t>
            </a:r>
            <a:endParaRPr sz="1600" dirty="0"/>
          </a:p>
          <a:p>
            <a:pPr marL="177800" marR="0" lvl="1" algn="l" rtl="0"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FROM tabla</a:t>
            </a:r>
            <a:endParaRPr sz="1600" dirty="0"/>
          </a:p>
          <a:p>
            <a:pPr marL="177800" marR="0" lvl="1" algn="l" rtl="0"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es-PE" sz="1600" b="0" i="0" u="none" strike="noStrike" cap="none" dirty="0">
                <a:solidFill>
                  <a:srgbClr val="EE4639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cantidad;</a:t>
            </a:r>
            <a:endParaRPr sz="1600" dirty="0"/>
          </a:p>
          <a:p>
            <a:pPr marL="171450" marR="0" lvl="0" indent="-69850" algn="l" rtl="0"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siguiente ejemplo se muestra las primeras cinco filas que devuelve la consulta:</a:t>
            </a:r>
            <a:endParaRPr sz="1600" dirty="0"/>
          </a:p>
          <a:p>
            <a:pPr marL="177800" marR="0" lvl="1" algn="l" rtl="0"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*</a:t>
            </a:r>
            <a:endParaRPr sz="1600" dirty="0"/>
          </a:p>
          <a:p>
            <a:pPr marL="177800" marR="0" lvl="1" algn="l" rtl="0"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FROM clientes</a:t>
            </a:r>
            <a:endParaRPr sz="1600" dirty="0"/>
          </a:p>
          <a:p>
            <a:pPr marL="177800" marR="0" lvl="1" algn="l" rtl="0"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es-PE" sz="1600" b="0" i="0" u="none" strike="noStrike" cap="none" dirty="0">
                <a:solidFill>
                  <a:srgbClr val="EE4639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r>
              <a:rPr lang="es-PE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5;</a:t>
            </a:r>
            <a:endParaRPr sz="16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8048D65-AF0B-5049-8060-5028D6233EF0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USO DE LA CLÁUSULA SQL LIMIT Y ORDER BY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2CEC805-5B6B-9E46-97EE-82C894606AC6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26D17B-4DEB-FC4E-8E76-76DF568F4EC5}"/>
              </a:ext>
            </a:extLst>
          </p:cNvPr>
          <p:cNvSpPr txBox="1"/>
          <p:nvPr/>
        </p:nvSpPr>
        <p:spPr>
          <a:xfrm>
            <a:off x="1008062" y="3169972"/>
            <a:ext cx="7761184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4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CREACIÓN DE UN SERVICIO WEB QUE AL RECIBIR PARÁMETROS PERMITA ORDENAR UNA TABLA POR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</a:rPr>
              <a:t>DETERMINADA COLUMNA Y QUE MUESTRE UNA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CANTIDAD DE FILAS PARA PAGINACIÓN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B2A2B0-58E5-5046-9864-08B1319C5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503238" y="912813"/>
            <a:ext cx="8176942" cy="80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PROCEDIMIENTOS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implementan con PHP los servicios web para poder ordenar y paginar el conjunto de datos.</a:t>
            </a:r>
            <a:endParaRPr sz="1500" dirty="0"/>
          </a:p>
          <a:p>
            <a:pPr marL="17145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PE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envían los datos al servicio web empleando el método POST.</a:t>
            </a:r>
            <a:endParaRPr sz="15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B749CE-58ED-3745-8AB7-09E1E361EDFB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CREACIÓN DE UN SERVICIO WEB QUE AL RECIBIR PARÁMETROS PERMITA ORDENAR UNA TABLA POR DETERMINADA COLUMNA Y QUE MUESTRE UNA CANTIDAD DE FILAS PARA PAGINACIÓN</a:t>
            </a:r>
            <a:endParaRPr lang="es-PE" sz="8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240C01-005B-5544-8E9A-FDA30E30E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2"/>
          <a:stretch/>
        </p:blipFill>
        <p:spPr>
          <a:xfrm>
            <a:off x="503238" y="1921111"/>
            <a:ext cx="8172450" cy="33128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993101C5-9C69-8740-9FC6-CB46901EC97E}"/>
              </a:ext>
            </a:extLst>
          </p:cNvPr>
          <p:cNvSpPr/>
          <p:nvPr/>
        </p:nvSpPr>
        <p:spPr>
          <a:xfrm>
            <a:off x="503238" y="376232"/>
            <a:ext cx="817694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CREACIÓN DE UN SERVICIO WEB QUE AL RECIBIR PARÁMETROS PERMITA ORDENAR UNA TABLA POR DETERMINADA COLUMNA Y QUE MUESTRE UNA CANTIDAD DE FILAS PARA PAGINACIÓN</a:t>
            </a:r>
            <a:endParaRPr lang="es-PE" sz="8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BBC43BD-0F28-014D-853C-846C2BD849B1}"/>
              </a:ext>
            </a:extLst>
          </p:cNvPr>
          <p:cNvSpPr txBox="1"/>
          <p:nvPr/>
        </p:nvSpPr>
        <p:spPr>
          <a:xfrm>
            <a:off x="503238" y="912813"/>
            <a:ext cx="7808912" cy="38164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 WEB ORDENANDO POR COLUMNA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s-PE" sz="1400" b="1" dirty="0">
              <a:solidFill>
                <a:schemeClr val="dk1"/>
              </a:solidFill>
              <a:latin typeface="Calibri"/>
              <a:ea typeface="Consolas"/>
              <a:cs typeface="Calibri"/>
              <a:sym typeface="Calibri"/>
            </a:endParaRPr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include 'DbConnect.php';</a:t>
            </a:r>
            <a:endParaRPr lang="es-PE" sz="12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$columna = $_POST["columna"];</a:t>
            </a:r>
            <a:endParaRPr lang="es-PE" sz="12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$objDb = new DbConnect;</a:t>
            </a:r>
            <a:endParaRPr lang="es-PE" sz="12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$cn = $objDb-&gt;connect();</a:t>
            </a:r>
            <a:endParaRPr lang="es-PE" sz="12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$sql = "SELECT *</a:t>
            </a:r>
            <a:endParaRPr lang="es-PE" sz="12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FROM proveedores </a:t>
            </a:r>
            <a:endParaRPr lang="es-PE" sz="12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PE" sz="1200" dirty="0">
                <a:solidFill>
                  <a:srgbClr val="EE4639"/>
                </a:solidFill>
                <a:latin typeface="Consolas"/>
                <a:ea typeface="Consolas"/>
                <a:cs typeface="Consolas"/>
                <a:sym typeface="Consolas"/>
              </a:rPr>
              <a:t>ORDER BY </a:t>
            </a: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$columna";</a:t>
            </a:r>
            <a:endParaRPr lang="es-PE" sz="12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$rs = $cn-&gt;prepare($sql);</a:t>
            </a:r>
            <a:endParaRPr lang="es-PE" sz="12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$rs-&gt;execute();</a:t>
            </a:r>
            <a:endParaRPr lang="es-PE" sz="12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$rows = $rs-&gt;fetchAll(PDO::FETCH_ASSOC);</a:t>
            </a:r>
            <a:endParaRPr lang="es-PE" sz="12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echo json_encode($rows);</a:t>
            </a:r>
            <a:endParaRPr lang="es-PE" sz="1200" dirty="0"/>
          </a:p>
          <a:p>
            <a:pPr marL="0" marR="0" lvl="0" indent="0" algn="l" rtl="0"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P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lang="es-ES_tradnl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1456</Words>
  <Application>Microsoft Macintosh PowerPoint</Application>
  <PresentationFormat>Presentación en pantalla (16:10)</PresentationFormat>
  <Paragraphs>179</Paragraphs>
  <Slides>27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Arial</vt:lpstr>
      <vt:lpstr>Calibri</vt:lpstr>
      <vt:lpstr>Consolas</vt:lpstr>
      <vt:lpstr>Graphik Bold</vt:lpstr>
      <vt:lpstr>Graphik Regular</vt:lpstr>
      <vt:lpstr>Graphik-Medium</vt:lpstr>
      <vt:lpstr>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PROBANDO EL SERVICIO CON POSTMAN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Abel Chura Olazábal</dc:creator>
  <cp:lastModifiedBy>Mary Gabriela Romero Martinez </cp:lastModifiedBy>
  <cp:revision>41</cp:revision>
  <dcterms:created xsi:type="dcterms:W3CDTF">2024-04-22T03:45:47Z</dcterms:created>
  <dcterms:modified xsi:type="dcterms:W3CDTF">2024-09-02T21:14:02Z</dcterms:modified>
</cp:coreProperties>
</file>